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0" r:id="rId1"/>
  </p:sldMasterIdLst>
  <p:notesMasterIdLst>
    <p:notesMasterId r:id="rId41"/>
  </p:notesMasterIdLst>
  <p:sldIdLst>
    <p:sldId id="297" r:id="rId2"/>
    <p:sldId id="309" r:id="rId3"/>
    <p:sldId id="310" r:id="rId4"/>
    <p:sldId id="326" r:id="rId5"/>
    <p:sldId id="327" r:id="rId6"/>
    <p:sldId id="311" r:id="rId7"/>
    <p:sldId id="332" r:id="rId8"/>
    <p:sldId id="333" r:id="rId9"/>
    <p:sldId id="334" r:id="rId10"/>
    <p:sldId id="335" r:id="rId11"/>
    <p:sldId id="259" r:id="rId12"/>
    <p:sldId id="262" r:id="rId13"/>
    <p:sldId id="260" r:id="rId14"/>
    <p:sldId id="261" r:id="rId15"/>
    <p:sldId id="263" r:id="rId16"/>
    <p:sldId id="265" r:id="rId17"/>
    <p:sldId id="303" r:id="rId18"/>
    <p:sldId id="292" r:id="rId19"/>
    <p:sldId id="284" r:id="rId20"/>
    <p:sldId id="293" r:id="rId21"/>
    <p:sldId id="302" r:id="rId22"/>
    <p:sldId id="294" r:id="rId23"/>
    <p:sldId id="295" r:id="rId24"/>
    <p:sldId id="304" r:id="rId25"/>
    <p:sldId id="287" r:id="rId26"/>
    <p:sldId id="298" r:id="rId27"/>
    <p:sldId id="300" r:id="rId28"/>
    <p:sldId id="305" r:id="rId29"/>
    <p:sldId id="266" r:id="rId30"/>
    <p:sldId id="288" r:id="rId31"/>
    <p:sldId id="312" r:id="rId32"/>
    <p:sldId id="322" r:id="rId33"/>
    <p:sldId id="323" r:id="rId34"/>
    <p:sldId id="324" r:id="rId35"/>
    <p:sldId id="325" r:id="rId36"/>
    <p:sldId id="321" r:id="rId37"/>
    <p:sldId id="329" r:id="rId38"/>
    <p:sldId id="330" r:id="rId39"/>
    <p:sldId id="33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50" autoAdjust="0"/>
  </p:normalViewPr>
  <p:slideViewPr>
    <p:cSldViewPr snapToGrid="0" snapToObjects="1">
      <p:cViewPr varScale="1">
        <p:scale>
          <a:sx n="81" d="100"/>
          <a:sy n="81" d="100"/>
        </p:scale>
        <p:origin x="-14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0A8F3-7093-5743-85B3-8D2FC9189A78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0CA7A-B35D-2448-AE40-F9C5B593CBD9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Discussion Post</a:t>
          </a:r>
          <a:endParaRPr lang="en-US" dirty="0"/>
        </a:p>
      </dgm:t>
    </dgm:pt>
    <dgm:pt modelId="{5C7FA644-C212-034B-94AB-C5C15C3E0F62}" type="parTrans" cxnId="{91AD31B8-BC5D-1D4F-8193-588248068897}">
      <dgm:prSet/>
      <dgm:spPr/>
      <dgm:t>
        <a:bodyPr/>
        <a:lstStyle/>
        <a:p>
          <a:endParaRPr lang="en-US"/>
        </a:p>
      </dgm:t>
    </dgm:pt>
    <dgm:pt modelId="{C2DEDED5-7201-5442-A3C8-00131BAFD57F}" type="sibTrans" cxnId="{91AD31B8-BC5D-1D4F-8193-588248068897}">
      <dgm:prSet/>
      <dgm:spPr/>
      <dgm:t>
        <a:bodyPr/>
        <a:lstStyle/>
        <a:p>
          <a:endParaRPr lang="en-US"/>
        </a:p>
      </dgm:t>
    </dgm:pt>
    <dgm:pt modelId="{AA7F4CC5-AE79-4B4E-BC9F-34E6CA9FAFA2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Open Coding</a:t>
          </a:r>
          <a:endParaRPr lang="en-US" dirty="0"/>
        </a:p>
      </dgm:t>
    </dgm:pt>
    <dgm:pt modelId="{96AC2B98-63B7-1845-9C70-A08733ADD0F8}" type="parTrans" cxnId="{EBA7DFD3-2C6A-344B-BB4F-9F0F9861130C}">
      <dgm:prSet/>
      <dgm:spPr/>
      <dgm:t>
        <a:bodyPr/>
        <a:lstStyle/>
        <a:p>
          <a:endParaRPr lang="en-US"/>
        </a:p>
      </dgm:t>
    </dgm:pt>
    <dgm:pt modelId="{6D1083FD-6F65-AD43-A2BE-B5ADB94EB3EF}" type="sibTrans" cxnId="{EBA7DFD3-2C6A-344B-BB4F-9F0F9861130C}">
      <dgm:prSet/>
      <dgm:spPr/>
      <dgm:t>
        <a:bodyPr/>
        <a:lstStyle/>
        <a:p>
          <a:endParaRPr lang="en-US"/>
        </a:p>
      </dgm:t>
    </dgm:pt>
    <dgm:pt modelId="{5745CF47-A244-A143-A58A-835774891FFC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Identification of Coordination Events</a:t>
          </a:r>
          <a:endParaRPr lang="en-US" dirty="0"/>
        </a:p>
      </dgm:t>
    </dgm:pt>
    <dgm:pt modelId="{4D5839A0-8BEC-A64E-BA3A-B88A9EB5A9C5}" type="parTrans" cxnId="{244D8D07-4D79-F34F-8C3D-1E0FB561D32D}">
      <dgm:prSet/>
      <dgm:spPr/>
      <dgm:t>
        <a:bodyPr/>
        <a:lstStyle/>
        <a:p>
          <a:endParaRPr lang="en-US"/>
        </a:p>
      </dgm:t>
    </dgm:pt>
    <dgm:pt modelId="{7ABDD5A0-D76B-5D4B-8EAB-80C133451455}" type="sibTrans" cxnId="{244D8D07-4D79-F34F-8C3D-1E0FB561D32D}">
      <dgm:prSet/>
      <dgm:spPr/>
      <dgm:t>
        <a:bodyPr/>
        <a:lstStyle/>
        <a:p>
          <a:endParaRPr lang="en-US"/>
        </a:p>
      </dgm:t>
    </dgm:pt>
    <dgm:pt modelId="{4CA35F14-649B-5849-8C11-4E1F33CEB3AE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Time proximity</a:t>
          </a:r>
          <a:endParaRPr lang="en-US" dirty="0"/>
        </a:p>
      </dgm:t>
    </dgm:pt>
    <dgm:pt modelId="{5CEB3A2B-4AE2-EC4D-B76C-69757456C037}" type="parTrans" cxnId="{AB640EB8-BFEC-974F-9C67-E12E1BDFE630}">
      <dgm:prSet/>
      <dgm:spPr/>
      <dgm:t>
        <a:bodyPr/>
        <a:lstStyle/>
        <a:p>
          <a:endParaRPr lang="en-US"/>
        </a:p>
      </dgm:t>
    </dgm:pt>
    <dgm:pt modelId="{9DA2918A-58DD-E547-B97D-576600608937}" type="sibTrans" cxnId="{AB640EB8-BFEC-974F-9C67-E12E1BDFE630}">
      <dgm:prSet/>
      <dgm:spPr/>
      <dgm:t>
        <a:bodyPr/>
        <a:lstStyle/>
        <a:p>
          <a:endParaRPr lang="en-US"/>
        </a:p>
      </dgm:t>
    </dgm:pt>
    <dgm:pt modelId="{8FCA08CC-DFF3-9341-AD76-773BB53F2004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Topical proximity</a:t>
          </a:r>
          <a:endParaRPr lang="en-US" dirty="0"/>
        </a:p>
      </dgm:t>
    </dgm:pt>
    <dgm:pt modelId="{17806A3F-E58E-4447-9766-4E52FF9E4602}" type="parTrans" cxnId="{5C25600E-18E5-874E-AE50-59C44ABA4CD6}">
      <dgm:prSet/>
      <dgm:spPr/>
      <dgm:t>
        <a:bodyPr/>
        <a:lstStyle/>
        <a:p>
          <a:endParaRPr lang="en-US"/>
        </a:p>
      </dgm:t>
    </dgm:pt>
    <dgm:pt modelId="{EC0F39C1-66D7-EC47-938E-C33833BEC37D}" type="sibTrans" cxnId="{5C25600E-18E5-874E-AE50-59C44ABA4CD6}">
      <dgm:prSet/>
      <dgm:spPr/>
      <dgm:t>
        <a:bodyPr/>
        <a:lstStyle/>
        <a:p>
          <a:endParaRPr lang="en-US"/>
        </a:p>
      </dgm:t>
    </dgm:pt>
    <dgm:pt modelId="{5E6BFF7D-0CCF-534B-AE6E-70728C1F5F58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00B03C55-5973-EE42-A30D-CEF83C2D0815}" type="parTrans" cxnId="{5EE813FC-71D3-2F48-BB00-CBDA2B22D5B5}">
      <dgm:prSet/>
      <dgm:spPr/>
      <dgm:t>
        <a:bodyPr/>
        <a:lstStyle/>
        <a:p>
          <a:endParaRPr lang="en-US"/>
        </a:p>
      </dgm:t>
    </dgm:pt>
    <dgm:pt modelId="{93321072-2B81-2A45-A2CF-CE3C5665DBD2}" type="sibTrans" cxnId="{5EE813FC-71D3-2F48-BB00-CBDA2B22D5B5}">
      <dgm:prSet/>
      <dgm:spPr/>
      <dgm:t>
        <a:bodyPr/>
        <a:lstStyle/>
        <a:p>
          <a:endParaRPr lang="en-US"/>
        </a:p>
      </dgm:t>
    </dgm:pt>
    <dgm:pt modelId="{E1356D17-51A6-D746-800D-9F55ED91201E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6E502877-CD74-5D48-88EA-3BB4E50B3AA7}" type="parTrans" cxnId="{5C349449-56D3-AF47-A6E4-49D36C9889DE}">
      <dgm:prSet/>
      <dgm:spPr/>
      <dgm:t>
        <a:bodyPr/>
        <a:lstStyle/>
        <a:p>
          <a:endParaRPr lang="en-US"/>
        </a:p>
      </dgm:t>
    </dgm:pt>
    <dgm:pt modelId="{2D27E24B-D16C-E143-92FF-43F7F193CF1E}" type="sibTrans" cxnId="{5C349449-56D3-AF47-A6E4-49D36C9889DE}">
      <dgm:prSet/>
      <dgm:spPr/>
      <dgm:t>
        <a:bodyPr/>
        <a:lstStyle/>
        <a:p>
          <a:endParaRPr lang="en-US"/>
        </a:p>
      </dgm:t>
    </dgm:pt>
    <dgm:pt modelId="{90F8DA01-376A-114C-A400-1C90B090C0F7}">
      <dgm:prSet phldrT="[Text]"/>
      <dgm:spPr>
        <a:solidFill>
          <a:srgbClr val="008000"/>
        </a:solidFill>
      </dgm:spPr>
      <dgm:t>
        <a:bodyPr/>
        <a:lstStyle/>
        <a:p>
          <a:r>
            <a:rPr lang="en-US" dirty="0" smtClean="0"/>
            <a:t>Response</a:t>
          </a:r>
          <a:endParaRPr lang="en-US" dirty="0"/>
        </a:p>
      </dgm:t>
    </dgm:pt>
    <dgm:pt modelId="{1F0DDA49-C9FC-904C-A484-78CECF5AEA19}" type="parTrans" cxnId="{833D6F75-5435-A848-B310-7056861F5D50}">
      <dgm:prSet/>
      <dgm:spPr/>
      <dgm:t>
        <a:bodyPr/>
        <a:lstStyle/>
        <a:p>
          <a:endParaRPr lang="en-US"/>
        </a:p>
      </dgm:t>
    </dgm:pt>
    <dgm:pt modelId="{3855978B-2277-284B-8039-DF6B42E348D5}" type="sibTrans" cxnId="{833D6F75-5435-A848-B310-7056861F5D50}">
      <dgm:prSet/>
      <dgm:spPr/>
      <dgm:t>
        <a:bodyPr/>
        <a:lstStyle/>
        <a:p>
          <a:endParaRPr lang="en-US"/>
        </a:p>
      </dgm:t>
    </dgm:pt>
    <dgm:pt modelId="{59F75838-4801-9042-8EE3-88CADF02A810}">
      <dgm:prSet phldrT="[Text]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 smtClean="0"/>
            <a:t>Axial Coding</a:t>
          </a:r>
          <a:endParaRPr lang="en-US" dirty="0"/>
        </a:p>
      </dgm:t>
    </dgm:pt>
    <dgm:pt modelId="{A3C1EF2A-DDDA-2F46-96FF-48660053C462}" type="parTrans" cxnId="{2F2A04AB-7658-F548-881F-4D6F6E977980}">
      <dgm:prSet/>
      <dgm:spPr/>
      <dgm:t>
        <a:bodyPr/>
        <a:lstStyle/>
        <a:p>
          <a:endParaRPr lang="en-US"/>
        </a:p>
      </dgm:t>
    </dgm:pt>
    <dgm:pt modelId="{E36BEEDB-57C5-154C-8F13-2141207FA830}" type="sibTrans" cxnId="{2F2A04AB-7658-F548-881F-4D6F6E977980}">
      <dgm:prSet/>
      <dgm:spPr/>
      <dgm:t>
        <a:bodyPr/>
        <a:lstStyle/>
        <a:p>
          <a:endParaRPr lang="en-US"/>
        </a:p>
      </dgm:t>
    </dgm:pt>
    <dgm:pt modelId="{140393A9-BD52-4146-B520-E77747751CDC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Aggregation of Posts by Topic</a:t>
          </a:r>
          <a:endParaRPr lang="en-US" dirty="0">
            <a:solidFill>
              <a:srgbClr val="008000"/>
            </a:solidFill>
          </a:endParaRPr>
        </a:p>
      </dgm:t>
    </dgm:pt>
    <dgm:pt modelId="{6891B611-E778-5144-80A2-729E0DEE7C45}" type="parTrans" cxnId="{7627E136-58D4-6042-9B1E-A90142FC0152}">
      <dgm:prSet/>
      <dgm:spPr/>
      <dgm:t>
        <a:bodyPr/>
        <a:lstStyle/>
        <a:p>
          <a:endParaRPr lang="en-US"/>
        </a:p>
      </dgm:t>
    </dgm:pt>
    <dgm:pt modelId="{EF234F28-E289-E043-8BF9-573F6EB38422}" type="sibTrans" cxnId="{7627E136-58D4-6042-9B1E-A90142FC0152}">
      <dgm:prSet/>
      <dgm:spPr/>
      <dgm:t>
        <a:bodyPr/>
        <a:lstStyle/>
        <a:p>
          <a:endParaRPr lang="en-US"/>
        </a:p>
      </dgm:t>
    </dgm:pt>
    <dgm:pt modelId="{A76D86B8-96FC-C040-B63E-2E27CFAB3344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8000"/>
              </a:solidFill>
            </a:rPr>
            <a:t>Weighted Network Analysis of Interactions</a:t>
          </a:r>
          <a:endParaRPr lang="en-US" dirty="0">
            <a:solidFill>
              <a:srgbClr val="008000"/>
            </a:solidFill>
          </a:endParaRPr>
        </a:p>
      </dgm:t>
    </dgm:pt>
    <dgm:pt modelId="{5D65BBA3-F62B-3E49-BBAC-FC1E08995D3A}" type="parTrans" cxnId="{46B16666-D1C9-564D-9C90-63E1D354A3C5}">
      <dgm:prSet/>
      <dgm:spPr/>
      <dgm:t>
        <a:bodyPr/>
        <a:lstStyle/>
        <a:p>
          <a:endParaRPr lang="en-US"/>
        </a:p>
      </dgm:t>
    </dgm:pt>
    <dgm:pt modelId="{95DD736E-52B7-F144-8813-AD038BAA3CE9}" type="sibTrans" cxnId="{46B16666-D1C9-564D-9C90-63E1D354A3C5}">
      <dgm:prSet/>
      <dgm:spPr/>
      <dgm:t>
        <a:bodyPr/>
        <a:lstStyle/>
        <a:p>
          <a:endParaRPr lang="en-US"/>
        </a:p>
      </dgm:t>
    </dgm:pt>
    <dgm:pt modelId="{82077BD8-300A-A74C-B5A4-2CA32D057B25}" type="pres">
      <dgm:prSet presAssocID="{7310A8F3-7093-5743-85B3-8D2FC9189A7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7C4E82-F5C8-C64B-B307-E3132ABEC1C9}" type="pres">
      <dgm:prSet presAssocID="{7920CA7A-B35D-2448-AE40-F9C5B593CBD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3086B-8A7F-CE42-8F81-DFF69C63595B}" type="pres">
      <dgm:prSet presAssocID="{C2DEDED5-7201-5442-A3C8-00131BAFD57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7DDF72CA-0E6B-4B4F-88CA-F9366CF9A04A}" type="pres">
      <dgm:prSet presAssocID="{C2DEDED5-7201-5442-A3C8-00131BAFD57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6EEFDFD5-9782-5546-8C33-807C22D241FE}" type="pres">
      <dgm:prSet presAssocID="{5E6BFF7D-0CCF-534B-AE6E-70728C1F5F5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75945-9BBB-DC40-9573-4C7975E9F00A}" type="pres">
      <dgm:prSet presAssocID="{93321072-2B81-2A45-A2CF-CE3C5665DBD2}" presName="sibTrans" presStyleLbl="sibTrans2D1" presStyleIdx="1" presStyleCnt="5"/>
      <dgm:spPr/>
      <dgm:t>
        <a:bodyPr/>
        <a:lstStyle/>
        <a:p>
          <a:endParaRPr lang="en-US"/>
        </a:p>
      </dgm:t>
    </dgm:pt>
    <dgm:pt modelId="{E5B7DC3C-AD05-8D4A-8402-51572873F4AD}" type="pres">
      <dgm:prSet presAssocID="{93321072-2B81-2A45-A2CF-CE3C5665DBD2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93CBCD-6256-404B-943D-0AC667EA8AEE}" type="pres">
      <dgm:prSet presAssocID="{5745CF47-A244-A143-A58A-835774891FF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52B8CC-7EB6-7545-AE96-F36845DC9617}" type="pres">
      <dgm:prSet presAssocID="{7ABDD5A0-D76B-5D4B-8EAB-80C133451455}" presName="sibTrans" presStyleLbl="sibTrans2D1" presStyleIdx="2" presStyleCnt="5"/>
      <dgm:spPr/>
      <dgm:t>
        <a:bodyPr/>
        <a:lstStyle/>
        <a:p>
          <a:endParaRPr lang="en-US"/>
        </a:p>
      </dgm:t>
    </dgm:pt>
    <dgm:pt modelId="{A575AD02-3DE9-AE40-A6C3-CE550CC749A5}" type="pres">
      <dgm:prSet presAssocID="{7ABDD5A0-D76B-5D4B-8EAB-80C133451455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76F8876-E333-014A-8163-659C91C006CD}" type="pres">
      <dgm:prSet presAssocID="{140393A9-BD52-4146-B520-E77747751CD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33E2FD-A869-7446-8C54-CAB90F9CBA90}" type="pres">
      <dgm:prSet presAssocID="{EF234F28-E289-E043-8BF9-573F6EB38422}" presName="sibTrans" presStyleLbl="sibTrans2D1" presStyleIdx="3" presStyleCnt="5"/>
      <dgm:spPr/>
      <dgm:t>
        <a:bodyPr/>
        <a:lstStyle/>
        <a:p>
          <a:endParaRPr lang="en-US"/>
        </a:p>
      </dgm:t>
    </dgm:pt>
    <dgm:pt modelId="{E66313B5-C653-1149-BAD5-EB7E6606245F}" type="pres">
      <dgm:prSet presAssocID="{EF234F28-E289-E043-8BF9-573F6EB38422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73F1EFA7-0F16-F242-BA10-7F5AD1623A96}" type="pres">
      <dgm:prSet presAssocID="{A76D86B8-96FC-C040-B63E-2E27CFAB334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FDF0AA-DF8D-484A-A753-CCCD3A055892}" type="pres">
      <dgm:prSet presAssocID="{95DD736E-52B7-F144-8813-AD038BAA3CE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A4222F4C-263D-D649-80EE-AF60CF3C931E}" type="pres">
      <dgm:prSet presAssocID="{95DD736E-52B7-F144-8813-AD038BAA3CE9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264D6FAC-F861-E343-A6C3-BC822EE8C521}" type="presOf" srcId="{C2DEDED5-7201-5442-A3C8-00131BAFD57F}" destId="{7DDF72CA-0E6B-4B4F-88CA-F9366CF9A04A}" srcOrd="1" destOrd="0" presId="urn:microsoft.com/office/officeart/2005/8/layout/cycle2"/>
    <dgm:cxn modelId="{6949EDF1-2060-BA43-8F53-AC78E2DCF669}" type="presOf" srcId="{C2DEDED5-7201-5442-A3C8-00131BAFD57F}" destId="{69C3086B-8A7F-CE42-8F81-DFF69C63595B}" srcOrd="0" destOrd="0" presId="urn:microsoft.com/office/officeart/2005/8/layout/cycle2"/>
    <dgm:cxn modelId="{5C25600E-18E5-874E-AE50-59C44ABA4CD6}" srcId="{5745CF47-A244-A143-A58A-835774891FFC}" destId="{8FCA08CC-DFF3-9341-AD76-773BB53F2004}" srcOrd="1" destOrd="0" parTransId="{17806A3F-E58E-4447-9766-4E52FF9E4602}" sibTransId="{EC0F39C1-66D7-EC47-938E-C33833BEC37D}"/>
    <dgm:cxn modelId="{7627E136-58D4-6042-9B1E-A90142FC0152}" srcId="{7310A8F3-7093-5743-85B3-8D2FC9189A78}" destId="{140393A9-BD52-4146-B520-E77747751CDC}" srcOrd="3" destOrd="0" parTransId="{6891B611-E778-5144-80A2-729E0DEE7C45}" sibTransId="{EF234F28-E289-E043-8BF9-573F6EB38422}"/>
    <dgm:cxn modelId="{8C438BB8-AF79-F041-B8A7-9DDBED559F66}" type="presOf" srcId="{5745CF47-A244-A143-A58A-835774891FFC}" destId="{7893CBCD-6256-404B-943D-0AC667EA8AEE}" srcOrd="0" destOrd="0" presId="urn:microsoft.com/office/officeart/2005/8/layout/cycle2"/>
    <dgm:cxn modelId="{F1314C34-304F-A142-92AE-9F3BC60D1D7F}" type="presOf" srcId="{8FCA08CC-DFF3-9341-AD76-773BB53F2004}" destId="{7893CBCD-6256-404B-943D-0AC667EA8AEE}" srcOrd="0" destOrd="2" presId="urn:microsoft.com/office/officeart/2005/8/layout/cycle2"/>
    <dgm:cxn modelId="{025B6F9B-35EF-3C43-A678-3C75C5C56A4F}" type="presOf" srcId="{140393A9-BD52-4146-B520-E77747751CDC}" destId="{576F8876-E333-014A-8163-659C91C006CD}" srcOrd="0" destOrd="0" presId="urn:microsoft.com/office/officeart/2005/8/layout/cycle2"/>
    <dgm:cxn modelId="{F558F43F-8E37-6F43-BBE5-2D9212307937}" type="presOf" srcId="{59F75838-4801-9042-8EE3-88CADF02A810}" destId="{6EEFDFD5-9782-5546-8C33-807C22D241FE}" srcOrd="0" destOrd="2" presId="urn:microsoft.com/office/officeart/2005/8/layout/cycle2"/>
    <dgm:cxn modelId="{46B16666-D1C9-564D-9C90-63E1D354A3C5}" srcId="{7310A8F3-7093-5743-85B3-8D2FC9189A78}" destId="{A76D86B8-96FC-C040-B63E-2E27CFAB3344}" srcOrd="4" destOrd="0" parTransId="{5D65BBA3-F62B-3E49-BBAC-FC1E08995D3A}" sibTransId="{95DD736E-52B7-F144-8813-AD038BAA3CE9}"/>
    <dgm:cxn modelId="{5EE813FC-71D3-2F48-BB00-CBDA2B22D5B5}" srcId="{7310A8F3-7093-5743-85B3-8D2FC9189A78}" destId="{5E6BFF7D-0CCF-534B-AE6E-70728C1F5F58}" srcOrd="1" destOrd="0" parTransId="{00B03C55-5973-EE42-A30D-CEF83C2D0815}" sibTransId="{93321072-2B81-2A45-A2CF-CE3C5665DBD2}"/>
    <dgm:cxn modelId="{7887E217-5A50-9C46-B0C0-AC4BE249ADBE}" type="presOf" srcId="{E1356D17-51A6-D746-800D-9F55ED91201E}" destId="{787C4E82-F5C8-C64B-B307-E3132ABEC1C9}" srcOrd="0" destOrd="1" presId="urn:microsoft.com/office/officeart/2005/8/layout/cycle2"/>
    <dgm:cxn modelId="{A019AC04-02CD-1747-99A5-502F755F6C37}" type="presOf" srcId="{90F8DA01-376A-114C-A400-1C90B090C0F7}" destId="{787C4E82-F5C8-C64B-B307-E3132ABEC1C9}" srcOrd="0" destOrd="2" presId="urn:microsoft.com/office/officeart/2005/8/layout/cycle2"/>
    <dgm:cxn modelId="{AB640EB8-BFEC-974F-9C67-E12E1BDFE630}" srcId="{5745CF47-A244-A143-A58A-835774891FFC}" destId="{4CA35F14-649B-5849-8C11-4E1F33CEB3AE}" srcOrd="0" destOrd="0" parTransId="{5CEB3A2B-4AE2-EC4D-B76C-69757456C037}" sibTransId="{9DA2918A-58DD-E547-B97D-576600608937}"/>
    <dgm:cxn modelId="{7D2E91C1-3E98-944A-899A-726216800A70}" type="presOf" srcId="{7ABDD5A0-D76B-5D4B-8EAB-80C133451455}" destId="{7752B8CC-7EB6-7545-AE96-F36845DC9617}" srcOrd="0" destOrd="0" presId="urn:microsoft.com/office/officeart/2005/8/layout/cycle2"/>
    <dgm:cxn modelId="{788A6CF3-2FE2-1F4D-B518-4F914726F2EA}" type="presOf" srcId="{4CA35F14-649B-5849-8C11-4E1F33CEB3AE}" destId="{7893CBCD-6256-404B-943D-0AC667EA8AEE}" srcOrd="0" destOrd="1" presId="urn:microsoft.com/office/officeart/2005/8/layout/cycle2"/>
    <dgm:cxn modelId="{DE6459C0-9087-5640-890E-5F4F46AC96DF}" type="presOf" srcId="{AA7F4CC5-AE79-4B4E-BC9F-34E6CA9FAFA2}" destId="{6EEFDFD5-9782-5546-8C33-807C22D241FE}" srcOrd="0" destOrd="1" presId="urn:microsoft.com/office/officeart/2005/8/layout/cycle2"/>
    <dgm:cxn modelId="{C0339D37-E5BA-E64F-8CCD-782C03AECC46}" type="presOf" srcId="{7920CA7A-B35D-2448-AE40-F9C5B593CBD9}" destId="{787C4E82-F5C8-C64B-B307-E3132ABEC1C9}" srcOrd="0" destOrd="0" presId="urn:microsoft.com/office/officeart/2005/8/layout/cycle2"/>
    <dgm:cxn modelId="{244D8D07-4D79-F34F-8C3D-1E0FB561D32D}" srcId="{7310A8F3-7093-5743-85B3-8D2FC9189A78}" destId="{5745CF47-A244-A143-A58A-835774891FFC}" srcOrd="2" destOrd="0" parTransId="{4D5839A0-8BEC-A64E-BA3A-B88A9EB5A9C5}" sibTransId="{7ABDD5A0-D76B-5D4B-8EAB-80C133451455}"/>
    <dgm:cxn modelId="{526E27A4-2F97-2140-B81C-51C6C57D6ADC}" type="presOf" srcId="{95DD736E-52B7-F144-8813-AD038BAA3CE9}" destId="{43FDF0AA-DF8D-484A-A753-CCCD3A055892}" srcOrd="0" destOrd="0" presId="urn:microsoft.com/office/officeart/2005/8/layout/cycle2"/>
    <dgm:cxn modelId="{ECA18762-99DB-B641-B5C9-D3D9230AB018}" type="presOf" srcId="{7310A8F3-7093-5743-85B3-8D2FC9189A78}" destId="{82077BD8-300A-A74C-B5A4-2CA32D057B25}" srcOrd="0" destOrd="0" presId="urn:microsoft.com/office/officeart/2005/8/layout/cycle2"/>
    <dgm:cxn modelId="{DEBB8AB4-35BB-DC4B-8BB6-B88064673909}" type="presOf" srcId="{EF234F28-E289-E043-8BF9-573F6EB38422}" destId="{B133E2FD-A869-7446-8C54-CAB90F9CBA90}" srcOrd="0" destOrd="0" presId="urn:microsoft.com/office/officeart/2005/8/layout/cycle2"/>
    <dgm:cxn modelId="{4C2788B0-1C13-FD44-9E04-630E098C4BA1}" type="presOf" srcId="{95DD736E-52B7-F144-8813-AD038BAA3CE9}" destId="{A4222F4C-263D-D649-80EE-AF60CF3C931E}" srcOrd="1" destOrd="0" presId="urn:microsoft.com/office/officeart/2005/8/layout/cycle2"/>
    <dgm:cxn modelId="{833D6F75-5435-A848-B310-7056861F5D50}" srcId="{7920CA7A-B35D-2448-AE40-F9C5B593CBD9}" destId="{90F8DA01-376A-114C-A400-1C90B090C0F7}" srcOrd="1" destOrd="0" parTransId="{1F0DDA49-C9FC-904C-A484-78CECF5AEA19}" sibTransId="{3855978B-2277-284B-8039-DF6B42E348D5}"/>
    <dgm:cxn modelId="{2F2A04AB-7658-F548-881F-4D6F6E977980}" srcId="{5E6BFF7D-0CCF-534B-AE6E-70728C1F5F58}" destId="{59F75838-4801-9042-8EE3-88CADF02A810}" srcOrd="1" destOrd="0" parTransId="{A3C1EF2A-DDDA-2F46-96FF-48660053C462}" sibTransId="{E36BEEDB-57C5-154C-8F13-2141207FA830}"/>
    <dgm:cxn modelId="{EBA7DFD3-2C6A-344B-BB4F-9F0F9861130C}" srcId="{5E6BFF7D-0CCF-534B-AE6E-70728C1F5F58}" destId="{AA7F4CC5-AE79-4B4E-BC9F-34E6CA9FAFA2}" srcOrd="0" destOrd="0" parTransId="{96AC2B98-63B7-1845-9C70-A08733ADD0F8}" sibTransId="{6D1083FD-6F65-AD43-A2BE-B5ADB94EB3EF}"/>
    <dgm:cxn modelId="{C7541823-0415-8F46-8392-92C9827BE203}" type="presOf" srcId="{A76D86B8-96FC-C040-B63E-2E27CFAB3344}" destId="{73F1EFA7-0F16-F242-BA10-7F5AD1623A96}" srcOrd="0" destOrd="0" presId="urn:microsoft.com/office/officeart/2005/8/layout/cycle2"/>
    <dgm:cxn modelId="{AB56D145-C96E-774C-BBCD-9DD4BBBE78D4}" type="presOf" srcId="{93321072-2B81-2A45-A2CF-CE3C5665DBD2}" destId="{12D75945-9BBB-DC40-9573-4C7975E9F00A}" srcOrd="0" destOrd="0" presId="urn:microsoft.com/office/officeart/2005/8/layout/cycle2"/>
    <dgm:cxn modelId="{5C349449-56D3-AF47-A6E4-49D36C9889DE}" srcId="{7920CA7A-B35D-2448-AE40-F9C5B593CBD9}" destId="{E1356D17-51A6-D746-800D-9F55ED91201E}" srcOrd="0" destOrd="0" parTransId="{6E502877-CD74-5D48-88EA-3BB4E50B3AA7}" sibTransId="{2D27E24B-D16C-E143-92FF-43F7F193CF1E}"/>
    <dgm:cxn modelId="{FA742D14-F7A0-9346-8AA2-31B57B3D74BE}" type="presOf" srcId="{93321072-2B81-2A45-A2CF-CE3C5665DBD2}" destId="{E5B7DC3C-AD05-8D4A-8402-51572873F4AD}" srcOrd="1" destOrd="0" presId="urn:microsoft.com/office/officeart/2005/8/layout/cycle2"/>
    <dgm:cxn modelId="{B263AB97-1B21-D045-A5C0-579CC88C3D89}" type="presOf" srcId="{5E6BFF7D-0CCF-534B-AE6E-70728C1F5F58}" destId="{6EEFDFD5-9782-5546-8C33-807C22D241FE}" srcOrd="0" destOrd="0" presId="urn:microsoft.com/office/officeart/2005/8/layout/cycle2"/>
    <dgm:cxn modelId="{7D8AE8D5-B23F-E64C-B78D-2DF75545D547}" type="presOf" srcId="{7ABDD5A0-D76B-5D4B-8EAB-80C133451455}" destId="{A575AD02-3DE9-AE40-A6C3-CE550CC749A5}" srcOrd="1" destOrd="0" presId="urn:microsoft.com/office/officeart/2005/8/layout/cycle2"/>
    <dgm:cxn modelId="{91AD31B8-BC5D-1D4F-8193-588248068897}" srcId="{7310A8F3-7093-5743-85B3-8D2FC9189A78}" destId="{7920CA7A-B35D-2448-AE40-F9C5B593CBD9}" srcOrd="0" destOrd="0" parTransId="{5C7FA644-C212-034B-94AB-C5C15C3E0F62}" sibTransId="{C2DEDED5-7201-5442-A3C8-00131BAFD57F}"/>
    <dgm:cxn modelId="{AE60855A-E7D4-AA43-BC77-54E2145FC8F6}" type="presOf" srcId="{EF234F28-E289-E043-8BF9-573F6EB38422}" destId="{E66313B5-C653-1149-BAD5-EB7E6606245F}" srcOrd="1" destOrd="0" presId="urn:microsoft.com/office/officeart/2005/8/layout/cycle2"/>
    <dgm:cxn modelId="{103967AC-A833-CC49-8122-7CCB30984259}" type="presParOf" srcId="{82077BD8-300A-A74C-B5A4-2CA32D057B25}" destId="{787C4E82-F5C8-C64B-B307-E3132ABEC1C9}" srcOrd="0" destOrd="0" presId="urn:microsoft.com/office/officeart/2005/8/layout/cycle2"/>
    <dgm:cxn modelId="{4CF610C2-42F7-894C-9148-0B3C862F632F}" type="presParOf" srcId="{82077BD8-300A-A74C-B5A4-2CA32D057B25}" destId="{69C3086B-8A7F-CE42-8F81-DFF69C63595B}" srcOrd="1" destOrd="0" presId="urn:microsoft.com/office/officeart/2005/8/layout/cycle2"/>
    <dgm:cxn modelId="{4BC0D56A-B9D0-1949-81EE-58B92FA9D9AE}" type="presParOf" srcId="{69C3086B-8A7F-CE42-8F81-DFF69C63595B}" destId="{7DDF72CA-0E6B-4B4F-88CA-F9366CF9A04A}" srcOrd="0" destOrd="0" presId="urn:microsoft.com/office/officeart/2005/8/layout/cycle2"/>
    <dgm:cxn modelId="{EFF7736A-19F2-2749-9F68-74634174386B}" type="presParOf" srcId="{82077BD8-300A-A74C-B5A4-2CA32D057B25}" destId="{6EEFDFD5-9782-5546-8C33-807C22D241FE}" srcOrd="2" destOrd="0" presId="urn:microsoft.com/office/officeart/2005/8/layout/cycle2"/>
    <dgm:cxn modelId="{6C044A32-BC16-2B4C-A408-60C3E9B9ABF3}" type="presParOf" srcId="{82077BD8-300A-A74C-B5A4-2CA32D057B25}" destId="{12D75945-9BBB-DC40-9573-4C7975E9F00A}" srcOrd="3" destOrd="0" presId="urn:microsoft.com/office/officeart/2005/8/layout/cycle2"/>
    <dgm:cxn modelId="{035E2976-EEBB-F74B-AB37-A58C5EA000F3}" type="presParOf" srcId="{12D75945-9BBB-DC40-9573-4C7975E9F00A}" destId="{E5B7DC3C-AD05-8D4A-8402-51572873F4AD}" srcOrd="0" destOrd="0" presId="urn:microsoft.com/office/officeart/2005/8/layout/cycle2"/>
    <dgm:cxn modelId="{C3C8413C-B949-1B43-9DA3-FFF160ACE916}" type="presParOf" srcId="{82077BD8-300A-A74C-B5A4-2CA32D057B25}" destId="{7893CBCD-6256-404B-943D-0AC667EA8AEE}" srcOrd="4" destOrd="0" presId="urn:microsoft.com/office/officeart/2005/8/layout/cycle2"/>
    <dgm:cxn modelId="{B9AB16AE-F2BD-6F4E-B4B3-70CDD4D4D021}" type="presParOf" srcId="{82077BD8-300A-A74C-B5A4-2CA32D057B25}" destId="{7752B8CC-7EB6-7545-AE96-F36845DC9617}" srcOrd="5" destOrd="0" presId="urn:microsoft.com/office/officeart/2005/8/layout/cycle2"/>
    <dgm:cxn modelId="{E4BB203A-3383-8847-BF6D-CA176FA36D9D}" type="presParOf" srcId="{7752B8CC-7EB6-7545-AE96-F36845DC9617}" destId="{A575AD02-3DE9-AE40-A6C3-CE550CC749A5}" srcOrd="0" destOrd="0" presId="urn:microsoft.com/office/officeart/2005/8/layout/cycle2"/>
    <dgm:cxn modelId="{3CA6AA21-68B6-A64B-9EA7-ED743E64E43E}" type="presParOf" srcId="{82077BD8-300A-A74C-B5A4-2CA32D057B25}" destId="{576F8876-E333-014A-8163-659C91C006CD}" srcOrd="6" destOrd="0" presId="urn:microsoft.com/office/officeart/2005/8/layout/cycle2"/>
    <dgm:cxn modelId="{5D6A9EA6-4389-D347-B976-6BDEA3A2121A}" type="presParOf" srcId="{82077BD8-300A-A74C-B5A4-2CA32D057B25}" destId="{B133E2FD-A869-7446-8C54-CAB90F9CBA90}" srcOrd="7" destOrd="0" presId="urn:microsoft.com/office/officeart/2005/8/layout/cycle2"/>
    <dgm:cxn modelId="{0ACF7D1A-1259-D24D-894A-AE49FA29E3C3}" type="presParOf" srcId="{B133E2FD-A869-7446-8C54-CAB90F9CBA90}" destId="{E66313B5-C653-1149-BAD5-EB7E6606245F}" srcOrd="0" destOrd="0" presId="urn:microsoft.com/office/officeart/2005/8/layout/cycle2"/>
    <dgm:cxn modelId="{3CE8CEAC-9297-4C40-A490-4026AF1ED296}" type="presParOf" srcId="{82077BD8-300A-A74C-B5A4-2CA32D057B25}" destId="{73F1EFA7-0F16-F242-BA10-7F5AD1623A96}" srcOrd="8" destOrd="0" presId="urn:microsoft.com/office/officeart/2005/8/layout/cycle2"/>
    <dgm:cxn modelId="{C1327608-D855-BC45-842D-AEFA9F4C70B5}" type="presParOf" srcId="{82077BD8-300A-A74C-B5A4-2CA32D057B25}" destId="{43FDF0AA-DF8D-484A-A753-CCCD3A055892}" srcOrd="9" destOrd="0" presId="urn:microsoft.com/office/officeart/2005/8/layout/cycle2"/>
    <dgm:cxn modelId="{38BFB062-FBA2-1844-892F-A7222F2F641E}" type="presParOf" srcId="{43FDF0AA-DF8D-484A-A753-CCCD3A055892}" destId="{A4222F4C-263D-D649-80EE-AF60CF3C931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C4E82-F5C8-C64B-B307-E3132ABEC1C9}">
      <dsp:nvSpPr>
        <dsp:cNvPr id="0" name=""/>
        <dsp:cNvSpPr/>
      </dsp:nvSpPr>
      <dsp:spPr>
        <a:xfrm>
          <a:off x="3574678" y="1121"/>
          <a:ext cx="1816891" cy="1816891"/>
        </a:xfrm>
        <a:prstGeom prst="ellipse">
          <a:avLst/>
        </a:prstGeom>
        <a:solidFill>
          <a:srgbClr val="008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Discussion Post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Read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Response</a:t>
          </a:r>
          <a:endParaRPr lang="en-US" sz="1100" kern="1200" dirty="0"/>
        </a:p>
      </dsp:txBody>
      <dsp:txXfrm>
        <a:off x="3840756" y="267199"/>
        <a:ext cx="1284735" cy="1284735"/>
      </dsp:txXfrm>
    </dsp:sp>
    <dsp:sp modelId="{69C3086B-8A7F-CE42-8F81-DFF69C63595B}">
      <dsp:nvSpPr>
        <dsp:cNvPr id="0" name=""/>
        <dsp:cNvSpPr/>
      </dsp:nvSpPr>
      <dsp:spPr>
        <a:xfrm rot="2160000">
          <a:off x="5333865" y="139609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347668" y="1476255"/>
        <a:ext cx="337271" cy="367920"/>
      </dsp:txXfrm>
    </dsp:sp>
    <dsp:sp modelId="{6EEFDFD5-9782-5546-8C33-807C22D241FE}">
      <dsp:nvSpPr>
        <dsp:cNvPr id="0" name=""/>
        <dsp:cNvSpPr/>
      </dsp:nvSpPr>
      <dsp:spPr>
        <a:xfrm>
          <a:off x="5780039" y="1603409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Classification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Open Coding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Axial Coding</a:t>
          </a:r>
          <a:endParaRPr lang="en-US" sz="1100" kern="1200" dirty="0"/>
        </a:p>
      </dsp:txBody>
      <dsp:txXfrm>
        <a:off x="6046117" y="1869487"/>
        <a:ext cx="1284735" cy="1284735"/>
      </dsp:txXfrm>
    </dsp:sp>
    <dsp:sp modelId="{12D75945-9BBB-DC40-9573-4C7975E9F00A}">
      <dsp:nvSpPr>
        <dsp:cNvPr id="0" name=""/>
        <dsp:cNvSpPr/>
      </dsp:nvSpPr>
      <dsp:spPr>
        <a:xfrm rot="6480000">
          <a:off x="6030605" y="3488565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6125210" y="3542470"/>
        <a:ext cx="337271" cy="367920"/>
      </dsp:txXfrm>
    </dsp:sp>
    <dsp:sp modelId="{7893CBCD-6256-404B-943D-0AC667EA8AEE}">
      <dsp:nvSpPr>
        <dsp:cNvPr id="0" name=""/>
        <dsp:cNvSpPr/>
      </dsp:nvSpPr>
      <dsp:spPr>
        <a:xfrm>
          <a:off x="4937666" y="4195967"/>
          <a:ext cx="1816891" cy="1816891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Identification of Coordination Events</a:t>
          </a:r>
          <a:endParaRPr lang="en-US" sz="14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Time proximity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Topical proximity</a:t>
          </a:r>
          <a:endParaRPr lang="en-US" sz="1100" kern="1200" dirty="0"/>
        </a:p>
      </dsp:txBody>
      <dsp:txXfrm>
        <a:off x="5203744" y="4462045"/>
        <a:ext cx="1284735" cy="1284735"/>
      </dsp:txXfrm>
    </dsp:sp>
    <dsp:sp modelId="{7752B8CC-7EB6-7545-AE96-F36845DC9617}">
      <dsp:nvSpPr>
        <dsp:cNvPr id="0" name=""/>
        <dsp:cNvSpPr/>
      </dsp:nvSpPr>
      <dsp:spPr>
        <a:xfrm rot="10800000">
          <a:off x="4255853" y="479781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400397" y="4920452"/>
        <a:ext cx="337271" cy="367920"/>
      </dsp:txXfrm>
    </dsp:sp>
    <dsp:sp modelId="{576F8876-E333-014A-8163-659C91C006CD}">
      <dsp:nvSpPr>
        <dsp:cNvPr id="0" name=""/>
        <dsp:cNvSpPr/>
      </dsp:nvSpPr>
      <dsp:spPr>
        <a:xfrm>
          <a:off x="2211690" y="4195967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Aggregation of Posts by Topic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2477768" y="4462045"/>
        <a:ext cx="1284735" cy="1284735"/>
      </dsp:txXfrm>
    </dsp:sp>
    <dsp:sp modelId="{B133E2FD-A869-7446-8C54-CAB90F9CBA90}">
      <dsp:nvSpPr>
        <dsp:cNvPr id="0" name=""/>
        <dsp:cNvSpPr/>
      </dsp:nvSpPr>
      <dsp:spPr>
        <a:xfrm rot="15120000">
          <a:off x="2462256" y="3514502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2556861" y="3705877"/>
        <a:ext cx="337271" cy="367920"/>
      </dsp:txXfrm>
    </dsp:sp>
    <dsp:sp modelId="{73F1EFA7-0F16-F242-BA10-7F5AD1623A96}">
      <dsp:nvSpPr>
        <dsp:cNvPr id="0" name=""/>
        <dsp:cNvSpPr/>
      </dsp:nvSpPr>
      <dsp:spPr>
        <a:xfrm>
          <a:off x="1369317" y="1603409"/>
          <a:ext cx="1816891" cy="1816891"/>
        </a:xfrm>
        <a:prstGeom prst="ellipse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rgbClr val="008000"/>
              </a:solidFill>
            </a:rPr>
            <a:t>Weighted Network Analysis of Interactions</a:t>
          </a:r>
          <a:endParaRPr lang="en-US" sz="1400" kern="1200" dirty="0">
            <a:solidFill>
              <a:srgbClr val="008000"/>
            </a:solidFill>
          </a:endParaRPr>
        </a:p>
      </dsp:txBody>
      <dsp:txXfrm>
        <a:off x="1635395" y="1869487"/>
        <a:ext cx="1284735" cy="1284735"/>
      </dsp:txXfrm>
    </dsp:sp>
    <dsp:sp modelId="{43FDF0AA-DF8D-484A-A753-CCCD3A055892}">
      <dsp:nvSpPr>
        <dsp:cNvPr id="0" name=""/>
        <dsp:cNvSpPr/>
      </dsp:nvSpPr>
      <dsp:spPr>
        <a:xfrm rot="19440000">
          <a:off x="3128504" y="1412126"/>
          <a:ext cx="481815" cy="613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142307" y="1577246"/>
        <a:ext cx="337271" cy="36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C0D7B-34E1-E441-81E4-822C0E6AAFD5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F4D03-6674-184E-B6E1-129AE139F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February,</a:t>
            </a:r>
            <a:r>
              <a:rPr lang="en-US" baseline="0" dirty="0" smtClean="0"/>
              <a:t> I knew no “R”.  Thanks to many of your online lectures, examples and slides I am now nominally competent to analyze my data in R.  Thank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graph is connected in a community of this size, it may indicate some level of cohesiveness that does not exist when the graph is incomplete.</a:t>
            </a:r>
            <a:r>
              <a:rPr lang="en-US" baseline="0" dirty="0" smtClean="0"/>
              <a:t>  We know that major changes took place during the periods leading up to 3.3, and it is interesting to us that the final release we studied shows a complete discussion graph once again.  It suggests that a new, larger community with several clusters has emerged.  And the structure is different than it was the last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problem with much analysis of internet systems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991C14-291B-884B-8B21-75CDF8E5C7F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TNET is a package I would turn you on to if you need to consider weighted network measures.  The data</a:t>
            </a:r>
            <a:r>
              <a:rPr lang="en-US" baseline="0" dirty="0" smtClean="0"/>
              <a:t> structure is a little different than STATNET or </a:t>
            </a:r>
            <a:r>
              <a:rPr lang="en-US" baseline="0" dirty="0" err="1" smtClean="0"/>
              <a:t>iGraph</a:t>
            </a:r>
            <a:r>
              <a:rPr lang="en-US" baseline="0" dirty="0" smtClean="0"/>
              <a:t>.  When  you are working with small world data that is relatively closed, the weights of the connection become very important to the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have filtered the developer code for the strongest connections.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304 &amp; 399 are the story</a:t>
            </a:r>
          </a:p>
          <a:p>
            <a:endParaRPr lang="en-US" dirty="0" smtClean="0"/>
          </a:p>
          <a:p>
            <a:r>
              <a:rPr lang="en-US" dirty="0" err="1" smtClean="0"/>
              <a:t>Statnet</a:t>
            </a:r>
            <a:r>
              <a:rPr lang="en-US" dirty="0" smtClean="0"/>
              <a:t> is centrality.</a:t>
            </a:r>
          </a:p>
          <a:p>
            <a:endParaRPr lang="en-US" dirty="0" smtClean="0"/>
          </a:p>
          <a:p>
            <a:r>
              <a:rPr lang="en-US" dirty="0" smtClean="0"/>
              <a:t>89, 276 &amp; 301 are </a:t>
            </a:r>
            <a:r>
              <a:rPr lang="en-US" dirty="0" err="1" smtClean="0"/>
              <a:t>commenters</a:t>
            </a:r>
            <a:r>
              <a:rPr lang="en-US" baseline="0" dirty="0" smtClean="0"/>
              <a:t> who do not write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416 is part of the disconnected graph, and has two other folks connected</a:t>
            </a:r>
            <a:r>
              <a:rPr lang="en-US" baseline="0" dirty="0" smtClean="0"/>
              <a:t> to it.  That person also shows up in the discussion 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F4D03-6674-184E-B6E1-129AE139F33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441ED-22D9-48D6-AD92-DEFB12278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89C8D316-0478-D648-BE9C-B420B7512099}" type="datetimeFigureOut">
              <a:rPr lang="en-US" smtClean="0"/>
              <a:pPr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D71339C-E47F-784D-B87E-6E538B0ED9A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 </a:t>
            </a:r>
            <a:r>
              <a:rPr lang="en-US" dirty="0" smtClean="0"/>
              <a:t>Analysis – Github Activities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Sean P. Goggins, </a:t>
            </a:r>
            <a:r>
              <a:rPr lang="en-US" dirty="0" err="1" smtClean="0"/>
              <a:t>Ph.D</a:t>
            </a:r>
            <a:endParaRPr lang="en-US" dirty="0" smtClean="0"/>
          </a:p>
          <a:p>
            <a:r>
              <a:rPr lang="en-US" dirty="0" smtClean="0"/>
              <a:t>Associate Professor, University of Missouri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R – Code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 through setup</a:t>
            </a:r>
          </a:p>
          <a:p>
            <a:r>
              <a:rPr lang="en-US" dirty="0" smtClean="0"/>
              <a:t>Scripts are ready to run</a:t>
            </a:r>
          </a:p>
          <a:p>
            <a:r>
              <a:rPr lang="en-US" dirty="0" smtClean="0"/>
              <a:t>Talk Through Them and Walk around </a:t>
            </a:r>
            <a:r>
              <a:rPr lang="en-US" smtClean="0"/>
              <a:t>to help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5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Analysis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Eight </a:t>
            </a:r>
            <a:r>
              <a:rPr lang="en-US" dirty="0" err="1" smtClean="0"/>
              <a:t>Mylyn</a:t>
            </a:r>
            <a:r>
              <a:rPr lang="en-US" dirty="0" smtClean="0"/>
              <a:t> Releases (Temporal Analysis)</a:t>
            </a:r>
          </a:p>
          <a:p>
            <a:r>
              <a:rPr lang="en-US" dirty="0" smtClean="0"/>
              <a:t>R Packages Used</a:t>
            </a:r>
          </a:p>
          <a:p>
            <a:pPr lvl="1"/>
            <a:r>
              <a:rPr lang="en-US" dirty="0" smtClean="0"/>
              <a:t>TNET</a:t>
            </a:r>
          </a:p>
          <a:p>
            <a:pPr lvl="1"/>
            <a:r>
              <a:rPr lang="en-US" dirty="0" err="1" smtClean="0"/>
              <a:t>iGraph</a:t>
            </a:r>
            <a:endParaRPr lang="en-US" dirty="0" smtClean="0"/>
          </a:p>
          <a:p>
            <a:pPr lvl="1"/>
            <a:r>
              <a:rPr lang="en-US" dirty="0" err="1" smtClean="0"/>
              <a:t>Statnet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7" y="314979"/>
            <a:ext cx="8525933" cy="1143000"/>
          </a:xfrm>
        </p:spPr>
        <p:txBody>
          <a:bodyPr/>
          <a:lstStyle/>
          <a:p>
            <a:r>
              <a:rPr lang="en-US" dirty="0" smtClean="0"/>
              <a:t>Weighted Network: TNET</a:t>
            </a:r>
            <a:endParaRPr lang="en-US" dirty="0"/>
          </a:p>
        </p:txBody>
      </p:sp>
      <p:pic>
        <p:nvPicPr>
          <p:cNvPr id="4" name="Content Placeholder 3" descr="Picture 27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481" r="-14481"/>
          <a:stretch>
            <a:fillRect/>
          </a:stretch>
        </p:blipFill>
        <p:spPr>
          <a:xfrm>
            <a:off x="624541" y="1739153"/>
            <a:ext cx="7691719" cy="457199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Dense Graph (Work)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03867"/>
            <a:ext cx="7691719" cy="4571999"/>
          </a:xfrm>
        </p:spPr>
        <p:txBody>
          <a:bodyPr/>
          <a:lstStyle/>
          <a:p>
            <a:r>
              <a:rPr lang="en-US" dirty="0" smtClean="0"/>
              <a:t>Developers create a dense graph.  Not a complete graph, but dense.</a:t>
            </a:r>
            <a:endParaRPr lang="en-US" dirty="0"/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2461015"/>
            <a:ext cx="4208575" cy="4176852"/>
          </a:xfrm>
          <a:prstGeom prst="rect">
            <a:avLst/>
          </a:prstGeom>
        </p:spPr>
      </p:pic>
      <p:pic>
        <p:nvPicPr>
          <p:cNvPr id="6" name="Picture 5" descr="Picture 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79" y="2201333"/>
            <a:ext cx="4806121" cy="4656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1" y="2461015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110" y="314979"/>
            <a:ext cx="8692409" cy="1143000"/>
          </a:xfrm>
        </p:spPr>
        <p:txBody>
          <a:bodyPr/>
          <a:lstStyle/>
          <a:p>
            <a:r>
              <a:rPr lang="en-US" dirty="0" smtClean="0"/>
              <a:t>A Sparser Graph (Talk)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46200"/>
            <a:ext cx="7691719" cy="4571999"/>
          </a:xfrm>
        </p:spPr>
        <p:txBody>
          <a:bodyPr/>
          <a:lstStyle/>
          <a:p>
            <a:r>
              <a:rPr lang="en-US" dirty="0" smtClean="0"/>
              <a:t>Commenter's create a sparse graph</a:t>
            </a:r>
            <a:endParaRPr lang="en-US" dirty="0"/>
          </a:p>
        </p:txBody>
      </p:sp>
      <p:pic>
        <p:nvPicPr>
          <p:cNvPr id="5" name="Picture 4" descr="Picture 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19" y="2597014"/>
            <a:ext cx="4684553" cy="4013200"/>
          </a:xfrm>
          <a:prstGeom prst="rect">
            <a:avLst/>
          </a:prstGeom>
        </p:spPr>
      </p:pic>
      <p:pic>
        <p:nvPicPr>
          <p:cNvPr id="6" name="Picture 5" descr=" community 4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77042" y="1199096"/>
            <a:ext cx="6400800" cy="6400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6141" y="2412348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 closeness 1 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6433" y="1664269"/>
            <a:ext cx="5569356" cy="5569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 Analysis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26666" y="166426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9043" y="21203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97176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12" name="Picture 11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401" y="1457979"/>
            <a:ext cx="6400800" cy="640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97176" y="649406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48737" y="129493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3383" y="940985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STATNET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141" y="1337733"/>
            <a:ext cx="7691719" cy="4571999"/>
          </a:xfrm>
        </p:spPr>
        <p:txBody>
          <a:bodyPr/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pic>
        <p:nvPicPr>
          <p:cNvPr id="5" name="Picture 4" descr="Picture 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958" y="3556419"/>
            <a:ext cx="3886042" cy="3301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765481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631336" y="615335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458" y="3125954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06834" y="21040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One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483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1 (2.0)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pic>
        <p:nvPicPr>
          <p:cNvPr id="4" name="Content Placeholder 3" descr=" community 1 b.pdf"/>
          <p:cNvPicPr>
            <a:picLocks noGrp="1" noChangeAspect="1"/>
          </p:cNvPicPr>
          <p:nvPr>
            <p:ph idx="1"/>
          </p:nvPr>
        </p:nvPicPr>
        <p:blipFill>
          <a:blip r:embed="rId2"/>
          <a:srcRect l="-34132" r="-34132"/>
          <a:stretch>
            <a:fillRect/>
          </a:stretch>
        </p:blipFill>
        <p:spPr>
          <a:xfrm>
            <a:off x="-3636423" y="608875"/>
            <a:ext cx="11645998" cy="6922444"/>
          </a:xfrm>
        </p:spPr>
      </p:pic>
      <p:pic>
        <p:nvPicPr>
          <p:cNvPr id="5" name="Picture 4" descr=" 4graphFourCentralityColorized 1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1" y="1439267"/>
            <a:ext cx="5570408" cy="5570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028605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2120348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201" y="557155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14" name="Line Callout 1 (Accent Bar) 13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34670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pic>
        <p:nvPicPr>
          <p:cNvPr id="10" name="Picture 9" descr=" 4graphFourCentralityColorized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066" y="919000"/>
            <a:ext cx="6400800" cy="6400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4533" y="193568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31925" y="273597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33061" y="2551307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59" y="232280"/>
            <a:ext cx="7756263" cy="1054250"/>
          </a:xfrm>
        </p:spPr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25" y="1283614"/>
            <a:ext cx="6606752" cy="45318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9127" y="5873792"/>
            <a:ext cx="647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much discourtesy from the US TV Program “South Park”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302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loseness 1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2480" y="127331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4979"/>
            <a:ext cx="9143999" cy="1143000"/>
          </a:xfrm>
        </p:spPr>
        <p:txBody>
          <a:bodyPr/>
          <a:lstStyle/>
          <a:p>
            <a:r>
              <a:rPr lang="en-US" dirty="0" smtClean="0"/>
              <a:t>Release One (2.0): Filtered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4965" y="1457979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85466" y="1457979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944994"/>
            <a:ext cx="2822896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 form</a:t>
            </a:r>
          </a:p>
          <a:p>
            <a:r>
              <a:rPr lang="en-US" dirty="0" smtClean="0"/>
              <a:t>The Strongest Connections</a:t>
            </a:r>
          </a:p>
          <a:p>
            <a:r>
              <a:rPr lang="en-US" dirty="0" smtClean="0"/>
              <a:t>In both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9" name="Line Callout 1 (Accent Bar) 8"/>
          <p:cNvSpPr/>
          <p:nvPr/>
        </p:nvSpPr>
        <p:spPr>
          <a:xfrm>
            <a:off x="246940" y="4222592"/>
            <a:ext cx="1384396" cy="918972"/>
          </a:xfrm>
          <a:prstGeom prst="accentCallout1">
            <a:avLst>
              <a:gd name="adj1" fmla="val 16866"/>
              <a:gd name="adj2" fmla="val 114524"/>
              <a:gd name="adj3" fmla="val -4968"/>
              <a:gd name="adj4" fmla="val 2544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Summer Coder</a:t>
            </a:r>
            <a:endParaRPr lang="en-US" dirty="0"/>
          </a:p>
        </p:txBody>
      </p:sp>
      <p:pic>
        <p:nvPicPr>
          <p:cNvPr id="11" name="Picture 10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141" y="1300086"/>
            <a:ext cx="5137933" cy="51379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24353" y="146830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2213" y="146830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9359" y="3899426"/>
            <a:ext cx="200567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457, 391 &amp; 159 – </a:t>
            </a:r>
          </a:p>
          <a:p>
            <a:r>
              <a:rPr lang="en-US" dirty="0" smtClean="0"/>
              <a:t>Comment &amp; Open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0649" y="256280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Over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&amp; Last Release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 2graphTwo-MidPlots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4" y="1273313"/>
            <a:ext cx="4832935" cy="4832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8128179" y="1273313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pic>
        <p:nvPicPr>
          <p:cNvPr id="5" name="Picture 4" descr=" 2graphTwo-MidPlots 1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86"/>
            <a:ext cx="5337978" cy="53379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9892" y="5921582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304, 399, </a:t>
            </a:r>
            <a:r>
              <a:rPr lang="en-US" dirty="0" smtClean="0">
                <a:solidFill>
                  <a:schemeClr val="accent4"/>
                </a:solidFill>
              </a:rPr>
              <a:t>143</a:t>
            </a:r>
            <a:r>
              <a:rPr lang="en-US" dirty="0" smtClean="0"/>
              <a:t>, 159, </a:t>
            </a:r>
            <a:r>
              <a:rPr lang="en-US" dirty="0" smtClean="0">
                <a:solidFill>
                  <a:schemeClr val="accent4"/>
                </a:solidFill>
              </a:rPr>
              <a:t>173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4"/>
                </a:solidFill>
              </a:rPr>
              <a:t>373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8449" y="6290914"/>
            <a:ext cx="292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399, </a:t>
            </a:r>
            <a:r>
              <a:rPr lang="en-US" dirty="0" smtClean="0">
                <a:solidFill>
                  <a:srgbClr val="FF0000"/>
                </a:solidFill>
              </a:rPr>
              <a:t>118</a:t>
            </a:r>
            <a:r>
              <a:rPr lang="en-US" dirty="0" smtClean="0"/>
              <a:t>, 304, 159, </a:t>
            </a:r>
            <a:r>
              <a:rPr lang="en-US" dirty="0" smtClean="0">
                <a:solidFill>
                  <a:srgbClr val="FF0000"/>
                </a:solidFill>
              </a:rPr>
              <a:t>391, 416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6535" y="6525037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r>
              <a:rPr lang="en-US" dirty="0" smtClean="0"/>
              <a:t> &amp; ordinary plotting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4288" y="886479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5299" y="1961641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256521"/>
            <a:ext cx="9143999" cy="1143000"/>
          </a:xfrm>
        </p:spPr>
        <p:txBody>
          <a:bodyPr/>
          <a:lstStyle/>
          <a:p>
            <a:r>
              <a:rPr lang="en-US" sz="3600" dirty="0" smtClean="0"/>
              <a:t>Release 1 (2.0) Compared to Release 8 (3.3)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8128179" y="1273313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7" name="Picture 6" descr=" closeness 1 -closeness-iGraph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2480" y="1262989"/>
            <a:ext cx="6400800" cy="6400800"/>
          </a:xfrm>
          <a:prstGeom prst="rect">
            <a:avLst/>
          </a:prstGeom>
        </p:spPr>
      </p:pic>
      <p:pic>
        <p:nvPicPr>
          <p:cNvPr id="8" name="Picture 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46" y="587070"/>
            <a:ext cx="6400800" cy="640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0141" y="5874598"/>
            <a:ext cx="205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disconnected</a:t>
            </a:r>
          </a:p>
          <a:p>
            <a:r>
              <a:rPr lang="en-US" dirty="0" smtClean="0"/>
              <a:t>Graphs in release 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271" y="4951268"/>
            <a:ext cx="214189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304, 373, 399 &amp; 143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83538" y="1879046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1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44261" y="333479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16134" y="1879046"/>
            <a:ext cx="232629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143 &amp; 304 disengaged</a:t>
            </a:r>
          </a:p>
          <a:p>
            <a:r>
              <a:rPr lang="en-US" dirty="0" smtClean="0"/>
              <a:t>Or missing entirely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9747" y="652092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&amp; Talk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30" y="838193"/>
            <a:ext cx="6400800" cy="6400800"/>
          </a:xfrm>
          <a:prstGeom prst="rect">
            <a:avLst/>
          </a:prstGeom>
        </p:spPr>
      </p:pic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>
            <a:off x="3232409" y="3510305"/>
            <a:ext cx="2218592" cy="14041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Nobody is</a:t>
            </a:r>
          </a:p>
          <a:p>
            <a:pPr algn="ctr"/>
            <a:r>
              <a:rPr lang="en-US" dirty="0" smtClean="0"/>
              <a:t>“Just Blue”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49815" y="1848935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 closeness 8 -closeness-iGraph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9799" y="838193"/>
            <a:ext cx="64008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Release 8 (3.3):  Filtered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10770" y="1848935"/>
            <a:ext cx="70663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8323" y="1132676"/>
            <a:ext cx="1337733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38323" y="6334780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8014011" y="1827311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4474" y="5965448"/>
            <a:ext cx="729850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pic>
        <p:nvPicPr>
          <p:cNvPr id="12" name="Picture 11" descr=" 2graphTwo-MidPlots 8 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824" y="1132676"/>
            <a:ext cx="5050495" cy="50504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82925" y="6334780"/>
            <a:ext cx="436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Notice 416 in Talk &amp; Second Coder Graph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63577" y="1143000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 community 8 b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8465" y="468996"/>
            <a:ext cx="6875814" cy="6875814"/>
          </a:xfrm>
          <a:prstGeom prst="rect">
            <a:avLst/>
          </a:prstGeom>
        </p:spPr>
      </p:pic>
      <p:pic>
        <p:nvPicPr>
          <p:cNvPr id="11" name="Picture 10" descr=" 4graphFourCentralityColorized 8 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450" y="954334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77349" y="1761512"/>
            <a:ext cx="620683" cy="369332"/>
          </a:xfrm>
          <a:prstGeom prst="rect">
            <a:avLst/>
          </a:prstGeom>
          <a:solidFill>
            <a:schemeClr val="accent3"/>
          </a:solidFill>
          <a:ln w="28575" cmpd="sng"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3194"/>
            <a:ext cx="9753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Clusters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06393" y="5940888"/>
            <a:ext cx="140636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mpd="sng"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In Degree &amp; </a:t>
            </a:r>
          </a:p>
          <a:p>
            <a:r>
              <a:rPr lang="en-US" dirty="0" smtClean="0">
                <a:solidFill>
                  <a:schemeClr val="accent5"/>
                </a:solidFill>
              </a:rPr>
              <a:t>Out Degree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8323" y="1761512"/>
            <a:ext cx="2005677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Red </a:t>
            </a:r>
            <a:r>
              <a:rPr lang="en-US" sz="1400" dirty="0" smtClean="0"/>
              <a:t>= Bug Commenter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Blue </a:t>
            </a:r>
            <a:r>
              <a:rPr lang="en-US" sz="1400" dirty="0" smtClean="0"/>
              <a:t>= Bug Opener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935321" y="648866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7349" y="5940888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StatNET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82592"/>
            <a:ext cx="9143999" cy="1143000"/>
          </a:xfrm>
        </p:spPr>
        <p:txBody>
          <a:bodyPr/>
          <a:lstStyle/>
          <a:p>
            <a:r>
              <a:rPr lang="en-US" sz="4400" dirty="0" smtClean="0"/>
              <a:t>Release 8 (3.3) </a:t>
            </a:r>
            <a:r>
              <a:rPr lang="en-US" sz="4400" dirty="0" err="1" smtClean="0"/>
              <a:t>iGraph</a:t>
            </a:r>
            <a:r>
              <a:rPr lang="en-US" sz="4400" dirty="0" smtClean="0"/>
              <a:t> &amp; </a:t>
            </a:r>
            <a:r>
              <a:rPr lang="en-US" sz="4400" dirty="0" err="1" smtClean="0"/>
              <a:t>Statnet</a:t>
            </a:r>
            <a:endParaRPr lang="en-US" sz="4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35321" y="973723"/>
            <a:ext cx="7157771" cy="338554"/>
          </a:xfrm>
          <a:prstGeom prst="rect">
            <a:avLst/>
          </a:prstGeom>
          <a:solidFill>
            <a:srgbClr val="CCFFCC"/>
          </a:solidFill>
          <a:ln w="38100" cmpd="sng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399, 118 &amp; 159 are significant, But play with different clusters of Other people.</a:t>
            </a:r>
            <a:endParaRPr lang="en-US" sz="1600" dirty="0"/>
          </a:p>
        </p:txBody>
      </p:sp>
      <p:sp>
        <p:nvSpPr>
          <p:cNvPr id="16" name="Line Callout 1 (No Border) 15"/>
          <p:cNvSpPr/>
          <p:nvPr/>
        </p:nvSpPr>
        <p:spPr>
          <a:xfrm>
            <a:off x="4030182" y="6087836"/>
            <a:ext cx="914400" cy="612648"/>
          </a:xfrm>
          <a:prstGeom prst="callout1">
            <a:avLst>
              <a:gd name="adj1" fmla="val 18750"/>
              <a:gd name="adj2" fmla="val -8333"/>
              <a:gd name="adj3" fmla="val -401479"/>
              <a:gd name="adj4" fmla="val -2460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</a:t>
            </a:r>
          </a:p>
          <a:p>
            <a:pPr algn="ctr"/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30182" y="1761512"/>
            <a:ext cx="1102247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gradFill flip="none" rotWithShape="1">
                  <a:gsLst>
                    <a:gs pos="43000">
                      <a:schemeClr val="tx2"/>
                    </a:gs>
                    <a:gs pos="100000">
                      <a:srgbClr val="FFFFFF"/>
                    </a:gs>
                    <a:gs pos="54000">
                      <a:schemeClr val="accent4"/>
                    </a:gs>
                    <a:gs pos="99000">
                      <a:schemeClr val="accent4"/>
                    </a:gs>
                  </a:gsLst>
                  <a:lin ang="0" scaled="1"/>
                  <a:tileRect/>
                </a:gradFill>
              </a:rPr>
              <a:t>Release 8</a:t>
            </a:r>
            <a:endParaRPr lang="en-US" dirty="0">
              <a:gradFill flip="none" rotWithShape="1">
                <a:gsLst>
                  <a:gs pos="43000">
                    <a:schemeClr val="tx2"/>
                  </a:gs>
                  <a:gs pos="100000">
                    <a:srgbClr val="FFFFFF"/>
                  </a:gs>
                  <a:gs pos="54000">
                    <a:schemeClr val="accent4"/>
                  </a:gs>
                  <a:gs pos="99000">
                    <a:schemeClr val="accent4"/>
                  </a:gs>
                </a:gsLst>
                <a:lin ang="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Releases One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Eight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Views Over Time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1" y="0"/>
            <a:ext cx="8551332" cy="929181"/>
          </a:xfrm>
        </p:spPr>
        <p:txBody>
          <a:bodyPr/>
          <a:lstStyle/>
          <a:p>
            <a:r>
              <a:rPr lang="en-US" dirty="0" smtClean="0"/>
              <a:t>Discussion, Releases 1 – 8</a:t>
            </a:r>
            <a:endParaRPr lang="en-US" dirty="0"/>
          </a:p>
        </p:txBody>
      </p:sp>
      <p:pic>
        <p:nvPicPr>
          <p:cNvPr id="5" name="Picture 4" descr=" community 1 b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4" y="600284"/>
            <a:ext cx="2562191" cy="2562191"/>
          </a:xfrm>
          <a:prstGeom prst="rect">
            <a:avLst/>
          </a:prstGeom>
        </p:spPr>
      </p:pic>
      <p:pic>
        <p:nvPicPr>
          <p:cNvPr id="7" name="Picture 6" descr=" community 2 b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712" y="713848"/>
            <a:ext cx="2881633" cy="2881633"/>
          </a:xfrm>
          <a:prstGeom prst="rect">
            <a:avLst/>
          </a:prstGeom>
        </p:spPr>
      </p:pic>
      <p:pic>
        <p:nvPicPr>
          <p:cNvPr id="8" name="Picture 7" descr=" community 3 b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1384" y="500863"/>
            <a:ext cx="2775176" cy="2775176"/>
          </a:xfrm>
          <a:prstGeom prst="rect">
            <a:avLst/>
          </a:prstGeom>
        </p:spPr>
      </p:pic>
      <p:pic>
        <p:nvPicPr>
          <p:cNvPr id="9" name="Picture 8" descr=" community 4 b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4493" y="2212635"/>
            <a:ext cx="3353361" cy="3353361"/>
          </a:xfrm>
          <a:prstGeom prst="rect">
            <a:avLst/>
          </a:prstGeom>
        </p:spPr>
      </p:pic>
      <p:pic>
        <p:nvPicPr>
          <p:cNvPr id="10" name="Picture 9" descr=" community 5 b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2695" y="2522355"/>
            <a:ext cx="2902282" cy="2902282"/>
          </a:xfrm>
          <a:prstGeom prst="rect">
            <a:avLst/>
          </a:prstGeom>
        </p:spPr>
      </p:pic>
      <p:pic>
        <p:nvPicPr>
          <p:cNvPr id="11" name="Picture 10" descr=" community 6 b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291" y="2243595"/>
            <a:ext cx="3181042" cy="3181042"/>
          </a:xfrm>
          <a:prstGeom prst="rect">
            <a:avLst/>
          </a:prstGeom>
        </p:spPr>
      </p:pic>
      <p:pic>
        <p:nvPicPr>
          <p:cNvPr id="12" name="Picture 11" descr=" community 7 b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1151" y="4616856"/>
            <a:ext cx="3033919" cy="3033919"/>
          </a:xfrm>
          <a:prstGeom prst="rect">
            <a:avLst/>
          </a:prstGeom>
        </p:spPr>
      </p:pic>
      <p:pic>
        <p:nvPicPr>
          <p:cNvPr id="13" name="Picture 12" descr=" community 8 b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768" y="4367232"/>
            <a:ext cx="2850660" cy="28506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24291" y="5296431"/>
            <a:ext cx="3173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there is no color,</a:t>
            </a:r>
          </a:p>
          <a:p>
            <a:r>
              <a:rPr lang="en-US" dirty="0" smtClean="0"/>
              <a:t>There are multiple, incomplete</a:t>
            </a:r>
          </a:p>
          <a:p>
            <a:r>
              <a:rPr lang="en-US" dirty="0" smtClean="0"/>
              <a:t>Graphs.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Underpants Gnomes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589" y="1809915"/>
            <a:ext cx="6350000" cy="4737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7233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Motivation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6227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141" y="0"/>
            <a:ext cx="7691719" cy="1143000"/>
          </a:xfrm>
        </p:spPr>
        <p:txBody>
          <a:bodyPr/>
          <a:lstStyle/>
          <a:p>
            <a:r>
              <a:rPr lang="en-US" dirty="0" smtClean="0"/>
              <a:t>Code, Releases 1 – 8 </a:t>
            </a:r>
            <a:endParaRPr lang="en-US" dirty="0"/>
          </a:p>
        </p:txBody>
      </p:sp>
      <p:pic>
        <p:nvPicPr>
          <p:cNvPr id="5" name="Picture 4" descr="Picture 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29" y="1143000"/>
            <a:ext cx="5823034" cy="571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49821" y="1589962"/>
            <a:ext cx="2858062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One Possible explanation:  </a:t>
            </a:r>
          </a:p>
          <a:p>
            <a:r>
              <a:rPr lang="en-US" dirty="0" smtClean="0"/>
              <a:t>A few central</a:t>
            </a:r>
          </a:p>
          <a:p>
            <a:r>
              <a:rPr lang="en-US" dirty="0" smtClean="0"/>
              <a:t>People who slowly but</a:t>
            </a:r>
          </a:p>
          <a:p>
            <a:r>
              <a:rPr lang="en-US" dirty="0" smtClean="0"/>
              <a:t>Observably begin to engage</a:t>
            </a:r>
          </a:p>
          <a:p>
            <a:r>
              <a:rPr lang="en-US" dirty="0" smtClean="0"/>
              <a:t>Other contributors in</a:t>
            </a:r>
          </a:p>
          <a:p>
            <a:r>
              <a:rPr lang="en-US" dirty="0" smtClean="0"/>
              <a:t>An open source software</a:t>
            </a:r>
          </a:p>
          <a:p>
            <a:r>
              <a:rPr lang="en-US" dirty="0" smtClean="0"/>
              <a:t>Development project.</a:t>
            </a:r>
          </a:p>
          <a:p>
            <a:endParaRPr lang="en-US" dirty="0" smtClean="0"/>
          </a:p>
          <a:p>
            <a:r>
              <a:rPr lang="en-US" dirty="0" smtClean="0"/>
              <a:t>Structure evolves</a:t>
            </a:r>
          </a:p>
          <a:p>
            <a:r>
              <a:rPr lang="en-US" dirty="0" smtClean="0"/>
              <a:t>Key Groups Evolve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68160" y="641146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iGraph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 6  4graphFourCentralityColorized comments-fixed.csv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382874"/>
            <a:ext cx="8109618" cy="81096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80767"/>
          </a:xfrm>
        </p:spPr>
        <p:txBody>
          <a:bodyPr/>
          <a:lstStyle/>
          <a:p>
            <a:r>
              <a:rPr lang="en-US" dirty="0" smtClean="0"/>
              <a:t>Github: Longitudinal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68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</a:t>
            </a:r>
            <a:r>
              <a:rPr lang="en-US" dirty="0" err="1" smtClean="0"/>
              <a:t>Statnet</a:t>
            </a:r>
            <a:r>
              <a:rPr lang="en-US" dirty="0" smtClean="0"/>
              <a:t> Summaries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92300"/>
            <a:ext cx="57912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14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9-27 at 1.24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85" y="0"/>
            <a:ext cx="876558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0732" y="1572547"/>
            <a:ext cx="8229600" cy="1600200"/>
          </a:xfrm>
        </p:spPr>
        <p:txBody>
          <a:bodyPr/>
          <a:lstStyle/>
          <a:p>
            <a:r>
              <a:rPr lang="en-US" dirty="0" smtClean="0"/>
              <a:t> Built with</a:t>
            </a:r>
            <a:br>
              <a:rPr lang="en-US" dirty="0" smtClean="0"/>
            </a:br>
            <a:r>
              <a:rPr lang="en-US" dirty="0" smtClean="0"/>
              <a:t> This R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Longitudinal Network Libraries</a:t>
            </a:r>
            <a:endParaRPr lang="en-US" dirty="0"/>
          </a:p>
        </p:txBody>
      </p:sp>
      <p:pic>
        <p:nvPicPr>
          <p:cNvPr id="4" name="Picture 3" descr="Screen Shot 2012-09-27 at 1.30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28" y="2703568"/>
            <a:ext cx="2501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80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9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93536"/>
            <a:ext cx="8229600" cy="1600200"/>
          </a:xfrm>
        </p:spPr>
        <p:txBody>
          <a:bodyPr/>
          <a:lstStyle/>
          <a:p>
            <a:r>
              <a:rPr lang="en-US" dirty="0" smtClean="0"/>
              <a:t>Github Longitudinal</a:t>
            </a:r>
            <a:endParaRPr lang="en-US" dirty="0"/>
          </a:p>
        </p:txBody>
      </p:sp>
      <p:pic>
        <p:nvPicPr>
          <p:cNvPr id="4" name="Picture 3" descr=" allStuff all-fixed.csv .csv  MERGERS  Boxplot - MEASURE ROLES - InDegree-OutDegree difference exploratory graph by time-WITHNAMES + LineThickne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90" y="1413190"/>
            <a:ext cx="5444809" cy="544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61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105"/>
            <a:ext cx="8229600" cy="1600200"/>
          </a:xfrm>
        </p:spPr>
        <p:txBody>
          <a:bodyPr/>
          <a:lstStyle/>
          <a:p>
            <a:r>
              <a:rPr lang="en-US" dirty="0" smtClean="0"/>
              <a:t>GGPLOT2 Code</a:t>
            </a:r>
            <a:endParaRPr lang="en-US" dirty="0"/>
          </a:p>
        </p:txBody>
      </p:sp>
      <p:pic>
        <p:nvPicPr>
          <p:cNvPr id="4" name="Picture 3" descr="Screen Shot 2012-09-27 at 2.24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6104"/>
            <a:ext cx="9144000" cy="2203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169" y="3649266"/>
            <a:ext cx="86029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gMerged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</a:t>
            </a:r>
            <a:r>
              <a:rPr lang="en-US" dirty="0" err="1"/>
              <a:t>inDegree-outDegree</a:t>
            </a:r>
            <a:r>
              <a:rPr lang="en-US" dirty="0"/>
              <a:t>, group=person, size=betweenness))</a:t>
            </a:r>
          </a:p>
          <a:p>
            <a:endParaRPr lang="en-US" dirty="0" smtClean="0"/>
          </a:p>
          <a:p>
            <a:r>
              <a:rPr lang="en-US" dirty="0"/>
              <a:t>pc &lt;- pc  + </a:t>
            </a:r>
            <a:r>
              <a:rPr lang="en-US" dirty="0" err="1"/>
              <a:t>geom_line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person)) + guides(</a:t>
            </a:r>
            <a:r>
              <a:rPr lang="en-US" dirty="0" err="1"/>
              <a:t>colour</a:t>
            </a:r>
            <a:r>
              <a:rPr lang="en-US" dirty="0"/>
              <a:t>=</a:t>
            </a:r>
            <a:r>
              <a:rPr lang="en-US" dirty="0" err="1"/>
              <a:t>guide_legend</a:t>
            </a:r>
            <a:r>
              <a:rPr lang="en-US" dirty="0"/>
              <a:t>(</a:t>
            </a:r>
            <a:r>
              <a:rPr lang="en-US" dirty="0" err="1"/>
              <a:t>nrow</a:t>
            </a:r>
            <a:r>
              <a:rPr lang="en-US" dirty="0"/>
              <a:t>=7)) + opts(</a:t>
            </a:r>
            <a:r>
              <a:rPr lang="en-US" dirty="0" err="1"/>
              <a:t>legend.text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="blue", size=20), </a:t>
            </a:r>
            <a:r>
              <a:rPr lang="en-US" dirty="0" err="1"/>
              <a:t>legend.title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(size=24),</a:t>
            </a:r>
            <a:r>
              <a:rPr lang="en-US" dirty="0" err="1"/>
              <a:t>legend.position</a:t>
            </a:r>
            <a:r>
              <a:rPr lang="en-US" dirty="0"/>
              <a:t>="top",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axis.text.y</a:t>
            </a:r>
            <a:r>
              <a:rPr lang="en-US" dirty="0"/>
              <a:t>=</a:t>
            </a:r>
            <a:r>
              <a:rPr lang="en-US" dirty="0" err="1"/>
              <a:t>theme_text</a:t>
            </a:r>
            <a:r>
              <a:rPr lang="en-US" dirty="0"/>
              <a:t>(size=20),   </a:t>
            </a:r>
            <a:r>
              <a:rPr lang="en-US" dirty="0" err="1"/>
              <a:t>axis.title.x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(size=20), </a:t>
            </a:r>
            <a:r>
              <a:rPr lang="en-US" dirty="0" err="1"/>
              <a:t>axis.title.y</a:t>
            </a:r>
            <a:r>
              <a:rPr lang="en-US" dirty="0"/>
              <a:t> = </a:t>
            </a:r>
            <a:r>
              <a:rPr lang="en-US" dirty="0" err="1"/>
              <a:t>theme_text</a:t>
            </a:r>
            <a:r>
              <a:rPr lang="en-US" dirty="0"/>
              <a:t>(size=20, angle=90), </a:t>
            </a:r>
            <a:r>
              <a:rPr lang="en-US" dirty="0" err="1"/>
              <a:t>panel.background</a:t>
            </a:r>
            <a:r>
              <a:rPr lang="en-US" dirty="0"/>
              <a:t> = </a:t>
            </a:r>
            <a:r>
              <a:rPr lang="en-US" dirty="0" err="1"/>
              <a:t>theme_rect</a:t>
            </a:r>
            <a:r>
              <a:rPr lang="en-US" dirty="0"/>
              <a:t>(fill = "white", </a:t>
            </a:r>
            <a:r>
              <a:rPr lang="en-US" dirty="0" err="1"/>
              <a:t>colour</a:t>
            </a:r>
            <a:r>
              <a:rPr lang="en-US" dirty="0"/>
              <a:t> = NA)) +</a:t>
            </a:r>
            <a:r>
              <a:rPr lang="en-US" dirty="0" err="1"/>
              <a:t>ylab</a:t>
            </a:r>
            <a:r>
              <a:rPr lang="en-US" dirty="0"/>
              <a:t>("In Degree MINUS Out Degree")+</a:t>
            </a:r>
            <a:r>
              <a:rPr lang="en-US" dirty="0" err="1"/>
              <a:t>xlab</a:t>
            </a:r>
            <a:r>
              <a:rPr lang="en-US" dirty="0"/>
              <a:t>("Time Period Number")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3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GITHUB: Types of Work</a:t>
            </a:r>
            <a:endParaRPr lang="en-US" dirty="0"/>
          </a:p>
        </p:txBody>
      </p:sp>
      <p:pic>
        <p:nvPicPr>
          <p:cNvPr id="4" name="Picture 3" descr="AllContribsType+Perio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4" y="1600200"/>
            <a:ext cx="7447313" cy="49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18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&amp; Data for Types of Work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6298" y="1961516"/>
            <a:ext cx="7461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gg</a:t>
            </a:r>
            <a:r>
              <a:rPr lang="en-US" dirty="0"/>
              <a:t> &lt;-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pullerListTyped</a:t>
            </a:r>
            <a:r>
              <a:rPr lang="en-US" dirty="0"/>
              <a:t>, </a:t>
            </a:r>
            <a:r>
              <a:rPr lang="en-US" dirty="0" err="1"/>
              <a:t>aes</a:t>
            </a:r>
            <a:r>
              <a:rPr lang="en-US" dirty="0"/>
              <a:t>(</a:t>
            </a:r>
            <a:r>
              <a:rPr lang="en-US" dirty="0" err="1"/>
              <a:t>timeperiodNum</a:t>
            </a:r>
            <a:r>
              <a:rPr lang="en-US" dirty="0"/>
              <a:t>, fill=person))+</a:t>
            </a:r>
            <a:r>
              <a:rPr lang="en-US" dirty="0" err="1"/>
              <a:t>geom_bar</a:t>
            </a:r>
            <a:r>
              <a:rPr lang="en-US" dirty="0"/>
              <a:t>()+</a:t>
            </a:r>
            <a:r>
              <a:rPr lang="en-US" dirty="0" err="1"/>
              <a:t>facet_grid</a:t>
            </a:r>
            <a:r>
              <a:rPr lang="en-US" dirty="0"/>
              <a:t>(facets=</a:t>
            </a:r>
            <a:r>
              <a:rPr lang="en-US" dirty="0" err="1"/>
              <a:t>codeCode</a:t>
            </a:r>
            <a:r>
              <a:rPr lang="en-US" dirty="0"/>
              <a:t>~.)</a:t>
            </a:r>
          </a:p>
          <a:p>
            <a:r>
              <a:rPr lang="en-US" dirty="0" err="1"/>
              <a:t>ggsave</a:t>
            </a:r>
            <a:r>
              <a:rPr lang="en-US" dirty="0"/>
              <a:t>("fix-feature-</a:t>
            </a:r>
            <a:r>
              <a:rPr lang="en-US" dirty="0" err="1"/>
              <a:t>pullers.png</a:t>
            </a:r>
            <a:r>
              <a:rPr lang="en-US" dirty="0"/>
              <a:t>", dpi=600, plot=</a:t>
            </a:r>
            <a:r>
              <a:rPr lang="en-US" dirty="0" err="1"/>
              <a:t>gg</a:t>
            </a:r>
            <a:r>
              <a:rPr lang="en-US" dirty="0"/>
              <a:t>, width=12, height=12)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89" y="3597590"/>
            <a:ext cx="45085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6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Addressing The Underpants Gnome Postulate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8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005901"/>
              </p:ext>
            </p:extLst>
          </p:nvPr>
        </p:nvGraphicFramePr>
        <p:xfrm>
          <a:off x="1198371" y="461665"/>
          <a:ext cx="8966249" cy="6013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6329499"/>
            <a:ext cx="271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Methodological Approach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38999" y="3759670"/>
            <a:ext cx="253396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Weight  Connections Based on Time Distance, Grouped</a:t>
            </a:r>
          </a:p>
          <a:p>
            <a:r>
              <a:rPr lang="en-US" sz="1100" dirty="0" smtClean="0"/>
              <a:t>By Topic and informed by analysis of time distance between posts.</a:t>
            </a:r>
          </a:p>
          <a:p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7207" y="2132904"/>
            <a:ext cx="1382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Key </a:t>
            </a:r>
          </a:p>
          <a:p>
            <a:r>
              <a:rPr lang="en-US" dirty="0" smtClean="0"/>
              <a:t>Information</a:t>
            </a:r>
          </a:p>
          <a:p>
            <a:r>
              <a:rPr lang="en-US" dirty="0" smtClean="0"/>
              <a:t>Brokers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461665"/>
            <a:ext cx="44260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Group Informatics Described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32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 Github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4" y="2089073"/>
            <a:ext cx="7510717" cy="34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86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 Network Activity One</a:t>
            </a:r>
            <a:endParaRPr lang="en-US" dirty="0"/>
          </a:p>
        </p:txBody>
      </p:sp>
      <p:pic>
        <p:nvPicPr>
          <p:cNvPr id="4" name="Picture 3" descr=" project_A_edgelist.csv nameline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7" y="1742536"/>
            <a:ext cx="4747819" cy="4747819"/>
          </a:xfrm>
          <a:prstGeom prst="rect">
            <a:avLst/>
          </a:prstGeom>
        </p:spPr>
      </p:pic>
      <p:pic>
        <p:nvPicPr>
          <p:cNvPr id="5" name="Picture 4" descr=" project_B_edgelist.csv nameline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35" y="1844911"/>
            <a:ext cx="4633573" cy="463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99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1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4" y="285081"/>
            <a:ext cx="4652720" cy="4652720"/>
          </a:xfrm>
          <a:prstGeom prst="rect">
            <a:avLst/>
          </a:prstGeom>
        </p:spPr>
      </p:pic>
      <p:pic>
        <p:nvPicPr>
          <p:cNvPr id="6" name="Picture 5" descr=" project_B_edgelist.csv viz1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514" y="1507514"/>
            <a:ext cx="4588486" cy="45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 project_A_edgelist.csv viz2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95" y="317952"/>
            <a:ext cx="4477604" cy="4477604"/>
          </a:xfrm>
          <a:prstGeom prst="rect">
            <a:avLst/>
          </a:prstGeom>
        </p:spPr>
      </p:pic>
      <p:pic>
        <p:nvPicPr>
          <p:cNvPr id="5" name="Picture 4" descr=" project_B_edgelist.csv viz2 2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50" y="1970450"/>
            <a:ext cx="4125549" cy="41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3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4097</TotalTime>
  <Words>1260</Words>
  <Application>Microsoft Macintosh PowerPoint</Application>
  <PresentationFormat>On-screen Show (4:3)</PresentationFormat>
  <Paragraphs>209</Paragraphs>
  <Slides>39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Executive</vt:lpstr>
      <vt:lpstr>Social Network Analysis – Github Activities</vt:lpstr>
      <vt:lpstr>Underpants Gnomes</vt:lpstr>
      <vt:lpstr>Underpants Gnomes</vt:lpstr>
      <vt:lpstr>Addressing The Underpants Gnome Postulate</vt:lpstr>
      <vt:lpstr>PowerPoint Presentation</vt:lpstr>
      <vt:lpstr>Data:  Github</vt:lpstr>
      <vt:lpstr>Github Network Activity One</vt:lpstr>
      <vt:lpstr>PowerPoint Presentation</vt:lpstr>
      <vt:lpstr>PowerPoint Presentation</vt:lpstr>
      <vt:lpstr>Actual R – Code </vt:lpstr>
      <vt:lpstr>Further Analysis Tools</vt:lpstr>
      <vt:lpstr>Weighted Network: TNET</vt:lpstr>
      <vt:lpstr>The Dense Graph (Work)</vt:lpstr>
      <vt:lpstr>A Sparser Graph (Talk)</vt:lpstr>
      <vt:lpstr>Release One (2.0) Analysis</vt:lpstr>
      <vt:lpstr>STATNET for Discussion</vt:lpstr>
      <vt:lpstr>Release One</vt:lpstr>
      <vt:lpstr>Release 1 (2.0) iGraph &amp; Statnet</vt:lpstr>
      <vt:lpstr>Release One (2.0): Filtered</vt:lpstr>
      <vt:lpstr>Release One (2.0): Filtered</vt:lpstr>
      <vt:lpstr>Compare Over Time</vt:lpstr>
      <vt:lpstr>Release 1 (2.0) Compared to Release 8 (3.3)</vt:lpstr>
      <vt:lpstr>Release 1 (2.0) Compared to Release 8 (3.3)</vt:lpstr>
      <vt:lpstr>Release Eight</vt:lpstr>
      <vt:lpstr>Release 8 (3.3):  Filtered</vt:lpstr>
      <vt:lpstr>Release 8 (3.3):  Filtered</vt:lpstr>
      <vt:lpstr>Release 8 (3.3) iGraph &amp; Statnet</vt:lpstr>
      <vt:lpstr>Releases One  Eight</vt:lpstr>
      <vt:lpstr>Discussion, Releases 1 – 8</vt:lpstr>
      <vt:lpstr>Code, Releases 1 – 8 </vt:lpstr>
      <vt:lpstr>Github: Longitudinal</vt:lpstr>
      <vt:lpstr>Github Statnet Summaries</vt:lpstr>
      <vt:lpstr> Built with  This R Code</vt:lpstr>
      <vt:lpstr>Longitudinal Network Libraries</vt:lpstr>
      <vt:lpstr>GGPLOT2 Code</vt:lpstr>
      <vt:lpstr>Github Longitudinal</vt:lpstr>
      <vt:lpstr>GGPLOT2 Code</vt:lpstr>
      <vt:lpstr>GITHUB: Types of Work</vt:lpstr>
      <vt:lpstr>Code &amp; Data for Types of Work</vt:lpstr>
    </vt:vector>
  </TitlesOfParts>
  <Company>Drexel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in Detail with R</dc:title>
  <dc:creator>Sean Goggins</dc:creator>
  <cp:lastModifiedBy>Sean Goggins</cp:lastModifiedBy>
  <cp:revision>133</cp:revision>
  <dcterms:created xsi:type="dcterms:W3CDTF">2011-02-04T01:08:06Z</dcterms:created>
  <dcterms:modified xsi:type="dcterms:W3CDTF">2016-06-27T13:10:26Z</dcterms:modified>
</cp:coreProperties>
</file>